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</p:sldIdLst>
  <p:sldSz cx="9144000" cy="6858000" type="screen4x3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51" autoAdjust="0"/>
  </p:normalViewPr>
  <p:slideViewPr>
    <p:cSldViewPr snapToGrid="0" snapToObjects="1">
      <p:cViewPr varScale="1">
        <p:scale>
          <a:sx n="67" d="100"/>
          <a:sy n="67" d="100"/>
        </p:scale>
        <p:origin x="-96" y="-924"/>
      </p:cViewPr>
      <p:guideLst>
        <p:guide orient="horz" pos="4034"/>
        <p:guide pos="5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4" d="100"/>
          <a:sy n="64" d="100"/>
        </p:scale>
        <p:origin x="-2814" y="-12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venus\groups\fed\DMV\POLITIE%20AANGELEGENHEDEN\Overlegplatforms\provinciaal%20veiligheidsoverleg\documentatie%20en%20nota\20180504\voor%20persconferentie\bewerking%20Grafieken%202013%202017%20pers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venus\groups\fed\DMV\POLITIE%20AANGELEGENHEDEN\Overlegplatforms\provinciaal%20veiligheidsoverleg\documentatie%20en%20nota\20180504\voor%20persconferentie\bewerking%20Grafieken%202013%202017%20pers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enus\groups\fed\DMV\POLITIE%20AANGELEGENHEDEN\Overlegplatforms\provinciaal%20veiligheidsoverleg\documentatie%20en%20nota\20180504\voor%20persconferentie\Kopie%20van%2020180528Grafiekenverkeersdodenevolutie20132017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venus\groups\fed\DMV\POLITIE%20AANGELEGENHEDEN\Overlegplatforms\provinciaal%20veiligheidsoverleg\documentatie%20en%20nota\20180504\voor%20persconferentie\Kopie%20van%2020180528Grafiekenverkeersdodenevolutie20132017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venus\groups\fed\DMV\POLITIE%20AANGELEGENHEDEN\Overlegplatforms\provinciaal%20veiligheidsoverleg\documentatie%20en%20nota\20180504\voor%20persconferentie\Kopie%20van%2020180528Grafiekenverkeersdodenevolutie20132017.xlsx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venus\groups\fed\DMV\POLITIE%20AANGELEGENHEDEN\Overlegplatforms\provinciaal%20veiligheidsoverleg\documentatie%20en%20nota\20180504\voor%20persconferentie\bewerking%20Grafieken%202013%202017%20per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Totaal aantal geregistreerde feiten</a:t>
            </a:r>
          </a:p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  -    2013 tot 2017    </a:t>
            </a:r>
          </a:p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200" b="0" i="1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Bron</a:t>
            </a:r>
            <a:r>
              <a:rPr lang="nl-BE" sz="1200" b="0" i="1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: ANG 3 april 2018, zonder nationale luchthaven - CSD Leuven &amp; </a:t>
            </a:r>
            <a:r>
              <a:rPr lang="nl-BE" sz="1200" b="0" i="1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Halle-Vilvoorde</a:t>
            </a:r>
            <a:endParaRPr lang="nl-BE" sz="1200" b="0" i="1" u="none" strike="noStrike" baseline="0" dirty="0">
              <a:solidFill>
                <a:srgbClr val="000000"/>
              </a:solidFill>
              <a:latin typeface="+mn-lt"/>
              <a:cs typeface="Arial"/>
            </a:endParaRPr>
          </a:p>
        </c:rich>
      </c:tx>
      <c:layout>
        <c:manualLayout>
          <c:xMode val="edge"/>
          <c:yMode val="edge"/>
          <c:x val="0.16063771813673439"/>
          <c:y val="2.6893059793479694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92383738911711"/>
          <c:y val="0.30341799825811849"/>
          <c:w val="0.82847578983093528"/>
          <c:h val="0.5834521249177938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Totaal_aantal_feiten!$D$2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6"/>
              <c:layout>
                <c:manualLayout>
                  <c:x val="-2.192301530349631E-16"/>
                  <c:y val="-9.3023255813954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Totaal_aantal_feiten!$A$13:$A$17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Totaal_aantal_feiten!$D$13:$D$17</c:f>
              <c:numCache>
                <c:formatCode>General</c:formatCode>
                <c:ptCount val="5"/>
                <c:pt idx="0">
                  <c:v>105527</c:v>
                </c:pt>
                <c:pt idx="1">
                  <c:v>104160</c:v>
                </c:pt>
                <c:pt idx="2">
                  <c:v>97262</c:v>
                </c:pt>
                <c:pt idx="3">
                  <c:v>90964</c:v>
                </c:pt>
                <c:pt idx="4" formatCode="0">
                  <c:v>86168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13088"/>
        <c:axId val="40436480"/>
      </c:barChart>
      <c:catAx>
        <c:axId val="39513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Jaar</a:t>
                </a:r>
              </a:p>
            </c:rich>
          </c:tx>
          <c:layout>
            <c:manualLayout>
              <c:xMode val="edge"/>
              <c:yMode val="edge"/>
              <c:x val="0.52130063134000137"/>
              <c:y val="0.9413154168370038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4043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43648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5.6053297391880069E-3"/>
              <c:y val="0.404651653306316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9513088"/>
        <c:crosses val="autoZero"/>
        <c:crossBetween val="between"/>
        <c:majorUnit val="2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Diefstal met geweld</a:t>
            </a:r>
          </a:p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-  2013 tot 2017 </a:t>
            </a:r>
            <a:r>
              <a:rPr lang="nl-BE" sz="117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</a:p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 sz="6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05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05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luchthaven - CSD Leuven &amp; </a:t>
            </a:r>
            <a:r>
              <a:rPr lang="nl-BE" sz="105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Halle-Vilvoorde</a:t>
            </a:r>
            <a:endParaRPr lang="nl-BE" sz="105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8609406952965235"/>
          <c:y val="2.660406885758998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024539877300613"/>
          <c:y val="0.34428893571402164"/>
          <c:w val="0.83558282208588952"/>
          <c:h val="0.4937412048846006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'Diefstal met geweld'!$D$2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'Diefstal met geweld'!$A$9:$A$13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'Diefstal met geweld'!$D$9:$D$13</c:f>
              <c:numCache>
                <c:formatCode>###0</c:formatCode>
                <c:ptCount val="5"/>
                <c:pt idx="0">
                  <c:v>1168</c:v>
                </c:pt>
                <c:pt idx="1">
                  <c:v>1062</c:v>
                </c:pt>
                <c:pt idx="2">
                  <c:v>968</c:v>
                </c:pt>
                <c:pt idx="3">
                  <c:v>940</c:v>
                </c:pt>
                <c:pt idx="4">
                  <c:v>821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38833152"/>
        <c:axId val="38852480"/>
      </c:barChart>
      <c:catAx>
        <c:axId val="3883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885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852480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6.1349693251533744E-3"/>
              <c:y val="0.36385050460241769"/>
            </c:manualLayout>
          </c:layout>
          <c:overlay val="0"/>
          <c:spPr>
            <a:noFill/>
            <a:ln w="25400">
              <a:noFill/>
            </a:ln>
          </c:spPr>
        </c:title>
        <c:numFmt formatCode="#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8833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Drugsdelicten (bezit, handel, fabricatie)</a:t>
            </a:r>
          </a:p>
          <a:p>
            <a:pPr algn="ctr"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 - 2013 tot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2017  </a:t>
            </a:r>
          </a:p>
          <a:p>
            <a:pPr algn="ctr"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15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15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2018 - Zonder nationale </a:t>
            </a:r>
            <a:r>
              <a:rPr lang="nl-BE" sz="115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15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7101613549348868"/>
          <c:y val="4.3871643448415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3883844021413"/>
          <c:y val="0.3955880692218437"/>
          <c:w val="0.865050029665832"/>
          <c:h val="0.4696621432959177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Drugs!$D$2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Drugs!$A$12:$A$16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Drugs!$D$12:$D$16</c:f>
              <c:numCache>
                <c:formatCode>###0</c:formatCode>
                <c:ptCount val="5"/>
                <c:pt idx="0">
                  <c:v>2680</c:v>
                </c:pt>
                <c:pt idx="1">
                  <c:v>2947</c:v>
                </c:pt>
                <c:pt idx="2">
                  <c:v>3223</c:v>
                </c:pt>
                <c:pt idx="3">
                  <c:v>3858</c:v>
                </c:pt>
                <c:pt idx="4">
                  <c:v>4135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axId val="35942784"/>
        <c:axId val="35975936"/>
      </c:barChart>
      <c:catAx>
        <c:axId val="3594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597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975936"/>
        <c:scaling>
          <c:orientation val="minMax"/>
          <c:max val="45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6.3856795937890943E-3"/>
              <c:y val="0.43498919777884909"/>
            </c:manualLayout>
          </c:layout>
          <c:overlay val="0"/>
          <c:spPr>
            <a:noFill/>
            <a:ln w="25400">
              <a:noFill/>
            </a:ln>
          </c:spPr>
        </c:title>
        <c:numFmt formatCode="#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5942784"/>
        <c:crosses val="autoZero"/>
        <c:crossBetween val="between"/>
        <c:majorUnit val="500"/>
        <c:minorUnit val="4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Intrafamiliaal geweld</a:t>
            </a:r>
          </a:p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- 2013 tot 2017   </a:t>
            </a:r>
            <a:endParaRPr lang="nl-BE" sz="2000" b="1" i="0" u="none" strike="noStrike" baseline="0" dirty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02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025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02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025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073869551005792"/>
          <c:y val="3.905292580886785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843876177658143"/>
          <c:y val="0.38063788235001428"/>
          <c:w val="0.84611933602512335"/>
          <c:h val="0.4951494570287718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IFG!$D$2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IFG!$A$11:$A$15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IFG!$D$11:$D$15</c:f>
              <c:numCache>
                <c:formatCode>###0</c:formatCode>
                <c:ptCount val="5"/>
                <c:pt idx="0">
                  <c:v>4153</c:v>
                </c:pt>
                <c:pt idx="1">
                  <c:v>4248</c:v>
                </c:pt>
                <c:pt idx="2">
                  <c:v>3734</c:v>
                </c:pt>
                <c:pt idx="3">
                  <c:v>3799</c:v>
                </c:pt>
                <c:pt idx="4">
                  <c:v>3694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37372672"/>
        <c:axId val="37374976"/>
      </c:barChart>
      <c:catAx>
        <c:axId val="3737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737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374976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6.7294751009421266E-3"/>
              <c:y val="0.45754773544302224"/>
            </c:manualLayout>
          </c:layout>
          <c:overlay val="0"/>
          <c:spPr>
            <a:noFill/>
            <a:ln w="25400">
              <a:noFill/>
            </a:ln>
          </c:spPr>
        </c:title>
        <c:numFmt formatCode="#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7372672"/>
        <c:crosses val="autoZero"/>
        <c:crossBetween val="between"/>
        <c:majorUnit val="1000"/>
        <c:minorUnit val="4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nl-BE" sz="2000" dirty="0" smtClean="0"/>
              <a:t>Verkeersongevallen </a:t>
            </a:r>
            <a:r>
              <a:rPr lang="nl-BE" sz="2000" dirty="0"/>
              <a:t>met </a:t>
            </a:r>
            <a:r>
              <a:rPr lang="nl-BE" sz="2000" dirty="0" smtClean="0"/>
              <a:t>lichamelijk letsel</a:t>
            </a:r>
            <a:endParaRPr lang="nl-BE" sz="2000" dirty="0"/>
          </a:p>
          <a:p>
            <a:pPr>
              <a:defRPr/>
            </a:pPr>
            <a:r>
              <a:rPr lang="nl-BE" sz="2000" dirty="0"/>
              <a:t>provincie Vlaams-Brabant </a:t>
            </a:r>
            <a:r>
              <a:rPr lang="nl-BE" sz="2000" dirty="0" smtClean="0"/>
              <a:t> - 2005 </a:t>
            </a:r>
            <a:r>
              <a:rPr lang="nl-BE" sz="2000" dirty="0"/>
              <a:t>tot 2017</a:t>
            </a:r>
          </a:p>
          <a:p>
            <a:pPr>
              <a:defRPr/>
            </a:pPr>
            <a:r>
              <a:rPr lang="nl-BE" sz="1200" b="0" dirty="0"/>
              <a:t>Bron: federale politie </a:t>
            </a:r>
            <a:r>
              <a:rPr lang="nl-BE" sz="1200" b="0" dirty="0" smtClean="0"/>
              <a:t>DGR/DRI – CSD Leuven &amp; Halle-Vilvoorde</a:t>
            </a:r>
            <a:endParaRPr lang="nl-BE" sz="12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aantal ongevallen met LL</c:v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Perconferentie30mei2018!$B$2:$N$2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Perconferentie30mei2018!$B$3:$N$3</c:f>
              <c:numCache>
                <c:formatCode>General</c:formatCode>
                <c:ptCount val="13"/>
                <c:pt idx="0">
                  <c:v>4284</c:v>
                </c:pt>
                <c:pt idx="1">
                  <c:v>4357</c:v>
                </c:pt>
                <c:pt idx="2">
                  <c:v>4251</c:v>
                </c:pt>
                <c:pt idx="3">
                  <c:v>4082</c:v>
                </c:pt>
                <c:pt idx="4">
                  <c:v>3965</c:v>
                </c:pt>
                <c:pt idx="5">
                  <c:v>3814</c:v>
                </c:pt>
                <c:pt idx="6">
                  <c:v>3957</c:v>
                </c:pt>
                <c:pt idx="7">
                  <c:v>3882</c:v>
                </c:pt>
                <c:pt idx="8">
                  <c:v>3621</c:v>
                </c:pt>
                <c:pt idx="9">
                  <c:v>3570</c:v>
                </c:pt>
                <c:pt idx="10">
                  <c:v>3413</c:v>
                </c:pt>
                <c:pt idx="11">
                  <c:v>3328</c:v>
                </c:pt>
                <c:pt idx="12">
                  <c:v>3055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42464"/>
        <c:axId val="103344000"/>
      </c:barChart>
      <c:catAx>
        <c:axId val="10334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344000"/>
        <c:crosses val="autoZero"/>
        <c:auto val="1"/>
        <c:lblAlgn val="ctr"/>
        <c:lblOffset val="100"/>
        <c:noMultiLvlLbl val="0"/>
      </c:catAx>
      <c:valAx>
        <c:axId val="103344000"/>
        <c:scaling>
          <c:orientation val="minMax"/>
          <c:max val="4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342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US"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l-BE" sz="2000" b="1" i="0" u="none" strike="noStrike" kern="1200" baseline="0" noProof="0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Verkeersongevallen met minstens 1 dode</a:t>
            </a:r>
            <a:br>
              <a:rPr lang="nl-BE" sz="2000" b="1" i="0" u="none" strike="noStrike" kern="1200" baseline="0" noProof="0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</a:br>
            <a:r>
              <a:rPr lang="nl-BE" sz="2000" b="1" i="0" u="none" strike="noStrike" kern="1200" baseline="0" noProof="0" dirty="0" smtClean="0">
                <a:solidFill>
                  <a:sysClr val="windowText" lastClr="000000"/>
                </a:solidFill>
                <a:latin typeface="+mn-lt"/>
                <a:ea typeface="+mn-ea"/>
                <a:cs typeface="Arial" pitchFamily="34" charset="0"/>
              </a:rPr>
              <a:t> Provincie Vlaams-Brabant - 2011 tot 2017</a:t>
            </a:r>
          </a:p>
          <a:p>
            <a:pPr algn="ctr" rtl="0">
              <a:defRPr lang="en-US"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l-BE" sz="1200" b="0" i="0" u="none" strike="noStrike" kern="1200" baseline="0" noProof="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Bron: federale politie DGR/DRI – CSD Leuven &amp; Halle-Vilvoorde</a:t>
            </a:r>
            <a:endParaRPr lang="nl-BE" sz="1200" b="0" i="0" u="none" strike="noStrike" kern="1200" baseline="0" noProof="0" dirty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2106393500911680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289139327916864E-2"/>
          <c:y val="0.22841703714717332"/>
          <c:w val="0.91147283747804908"/>
          <c:h val="0.6817049625640228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dLbls>
            <c:txPr>
              <a:bodyPr/>
              <a:lstStyle/>
              <a:p>
                <a:pPr>
                  <a:defRPr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Perconferentie30mei2018!$H$15:$N$15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Perconferentie30mei2018!$H$16:$N$16</c:f>
              <c:numCache>
                <c:formatCode>General</c:formatCode>
                <c:ptCount val="7"/>
                <c:pt idx="0">
                  <c:v>36</c:v>
                </c:pt>
                <c:pt idx="1">
                  <c:v>52</c:v>
                </c:pt>
                <c:pt idx="2">
                  <c:v>58</c:v>
                </c:pt>
                <c:pt idx="3">
                  <c:v>57</c:v>
                </c:pt>
                <c:pt idx="4">
                  <c:v>55</c:v>
                </c:pt>
                <c:pt idx="5">
                  <c:v>37</c:v>
                </c:pt>
                <c:pt idx="6">
                  <c:v>42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cat>
            <c:numRef>
              <c:f>Perconferentie30mei2018!$H$15:$N$15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Perconferentie30mei2018!$H$17:$N$17</c:f>
              <c:numCache>
                <c:formatCode>General</c:formatCode>
                <c:ptCount val="7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15680"/>
        <c:axId val="111829760"/>
      </c:lineChart>
      <c:catAx>
        <c:axId val="11181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829760"/>
        <c:crosses val="autoZero"/>
        <c:auto val="1"/>
        <c:lblAlgn val="ctr"/>
        <c:lblOffset val="100"/>
        <c:noMultiLvlLbl val="0"/>
      </c:catAx>
      <c:valAx>
        <c:axId val="11182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815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nl-BE" sz="2000" noProof="0" dirty="0" smtClean="0"/>
              <a:t>Ongevallen met kwetsbare weggebruikers </a:t>
            </a:r>
          </a:p>
          <a:p>
            <a:pPr>
              <a:defRPr/>
            </a:pPr>
            <a:r>
              <a:rPr lang="nl-BE" sz="2000" noProof="0" dirty="0" smtClean="0"/>
              <a:t>Provincie Vlaams-Brabant</a:t>
            </a:r>
            <a:r>
              <a:rPr lang="nl-BE" sz="2000" baseline="0" noProof="0" dirty="0" smtClean="0"/>
              <a:t> - </a:t>
            </a:r>
            <a:r>
              <a:rPr lang="nl-BE" sz="2000" noProof="0" dirty="0" smtClean="0"/>
              <a:t>2013</a:t>
            </a:r>
            <a:r>
              <a:rPr lang="nl-BE" sz="2000" baseline="0" noProof="0" dirty="0" smtClean="0"/>
              <a:t> tot </a:t>
            </a:r>
            <a:r>
              <a:rPr lang="nl-BE" sz="2000" noProof="0" dirty="0" smtClean="0"/>
              <a:t>2017</a:t>
            </a:r>
          </a:p>
          <a:p>
            <a:pPr>
              <a:defRPr/>
            </a:pPr>
            <a:r>
              <a:rPr lang="nl-BE" sz="1100" b="0" noProof="0" dirty="0" smtClean="0"/>
              <a:t>Bron:</a:t>
            </a:r>
            <a:r>
              <a:rPr lang="nl-BE" sz="1100" b="0" baseline="0" noProof="0" dirty="0" smtClean="0"/>
              <a:t> federale politie DGR/DRI  -  CSD Leuven &amp; Halle-Vilvoorde</a:t>
            </a:r>
            <a:endParaRPr lang="nl-BE" sz="1100" b="0" noProof="0" dirty="0"/>
          </a:p>
        </c:rich>
      </c:tx>
      <c:layout>
        <c:manualLayout>
          <c:xMode val="edge"/>
          <c:yMode val="edge"/>
          <c:x val="0.19264002653052908"/>
          <c:y val="2.92925481089057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Perconferentie30mei2018!$A$60</c:f>
              <c:strCache>
                <c:ptCount val="1"/>
                <c:pt idx="0">
                  <c:v>aantal ongevallen minimum 1 kwetsbare weggebruiker betrokken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Perconferentie30mei2018!$B$59:$F$59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Perconferentie30mei2018!$B$60:$F$60</c:f>
              <c:numCache>
                <c:formatCode>General</c:formatCode>
                <c:ptCount val="5"/>
                <c:pt idx="0">
                  <c:v>1631</c:v>
                </c:pt>
                <c:pt idx="1">
                  <c:v>1787</c:v>
                </c:pt>
                <c:pt idx="2">
                  <c:v>1710</c:v>
                </c:pt>
                <c:pt idx="3">
                  <c:v>1674</c:v>
                </c:pt>
                <c:pt idx="4">
                  <c:v>1517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08128"/>
        <c:axId val="37605760"/>
      </c:barChart>
      <c:catAx>
        <c:axId val="374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605760"/>
        <c:crosses val="autoZero"/>
        <c:auto val="1"/>
        <c:lblAlgn val="ctr"/>
        <c:lblOffset val="100"/>
        <c:noMultiLvlLbl val="0"/>
      </c:catAx>
      <c:valAx>
        <c:axId val="3760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081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Woninginbraken</a:t>
            </a:r>
          </a:p>
          <a:p>
            <a:pPr>
              <a:defRPr sz="1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  -  2003 tot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2017    </a:t>
            </a:r>
          </a:p>
          <a:p>
            <a:pPr>
              <a:defRPr sz="1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1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10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1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Halle-Vilvoorde)</a:t>
            </a:r>
            <a:endParaRPr lang="nl-BE" sz="110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1014983798961889"/>
          <c:y val="1.13636363636363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018669778296383"/>
          <c:y val="0.2962121212121212"/>
          <c:w val="0.85414235705950992"/>
          <c:h val="0.5696969696969697"/>
        </c:manualLayout>
      </c:layout>
      <c:lineChart>
        <c:grouping val="stacked"/>
        <c:varyColors val="0"/>
        <c:ser>
          <c:idx val="2"/>
          <c:order val="0"/>
          <c:tx>
            <c:strRef>
              <c:f>dft_won!$D$2</c:f>
              <c:strCache>
                <c:ptCount val="1"/>
                <c:pt idx="0">
                  <c:v>Provincie</c:v>
                </c:pt>
              </c:strCache>
            </c:strRef>
          </c:tx>
          <c:spPr>
            <a:ln w="22225">
              <a:solidFill>
                <a:srgbClr val="FF0000">
                  <a:alpha val="45000"/>
                </a:srgbClr>
              </a:solidFill>
              <a:prstDash val="solid"/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1"/>
              <c:layout>
                <c:manualLayout>
                  <c:x val="-8.7834870443566099E-3"/>
                  <c:y val="-2.4242424242424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1212121212121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56697408871322E-2"/>
                  <c:y val="-2.7272727272727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350461133069828E-2"/>
                  <c:y val="4.5454545454545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13394817742644E-2"/>
                  <c:y val="-3.6363636363636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593763724198508E-2"/>
                  <c:y val="-3.9393939393939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566974088713282E-2"/>
                  <c:y val="5.1515151515151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350461133069828E-2"/>
                  <c:y val="-4.2424242424242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513394817742644E-3"/>
                  <c:y val="3.6363636363636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053579270970576E-2"/>
                  <c:y val="-2.72727272727272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837066315327184E-2"/>
                  <c:y val="3.9393939393939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053579270970576E-2"/>
                  <c:y val="-3.6363636363636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513394817742644E-3"/>
                  <c:y val="-3.6363636363636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0540184453227932E-2"/>
                  <c:y val="-3.3333333333333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8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dft_won!$A$3:$A$17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dft_won!$D$3:$D$17</c:f>
              <c:numCache>
                <c:formatCode>General</c:formatCode>
                <c:ptCount val="15"/>
                <c:pt idx="0">
                  <c:v>6567</c:v>
                </c:pt>
                <c:pt idx="1">
                  <c:v>5125</c:v>
                </c:pt>
                <c:pt idx="2">
                  <c:v>4636</c:v>
                </c:pt>
                <c:pt idx="3">
                  <c:v>6888</c:v>
                </c:pt>
                <c:pt idx="4">
                  <c:v>6096</c:v>
                </c:pt>
                <c:pt idx="5">
                  <c:v>5729</c:v>
                </c:pt>
                <c:pt idx="6">
                  <c:v>6504</c:v>
                </c:pt>
                <c:pt idx="7">
                  <c:v>6026</c:v>
                </c:pt>
                <c:pt idx="8">
                  <c:v>6800</c:v>
                </c:pt>
                <c:pt idx="9">
                  <c:v>7171</c:v>
                </c:pt>
                <c:pt idx="10">
                  <c:v>8644</c:v>
                </c:pt>
                <c:pt idx="11">
                  <c:v>8300</c:v>
                </c:pt>
                <c:pt idx="12">
                  <c:v>8137</c:v>
                </c:pt>
                <c:pt idx="13">
                  <c:v>6509</c:v>
                </c:pt>
                <c:pt idx="14">
                  <c:v>5173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12192"/>
        <c:axId val="38519552"/>
      </c:lineChart>
      <c:catAx>
        <c:axId val="3831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Jaar</a:t>
                </a:r>
              </a:p>
            </c:rich>
          </c:tx>
          <c:layout>
            <c:manualLayout>
              <c:xMode val="edge"/>
              <c:yMode val="edge"/>
              <c:x val="0.52689413823272091"/>
              <c:y val="0.9340909090909090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8519552"/>
        <c:crosses val="autoZero"/>
        <c:auto val="1"/>
        <c:lblAlgn val="ctr"/>
        <c:lblOffset val="100"/>
        <c:noMultiLvlLbl val="0"/>
      </c:catAx>
      <c:valAx>
        <c:axId val="38519552"/>
        <c:scaling>
          <c:orientation val="minMax"/>
          <c:max val="90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5.8343102369120851E-3"/>
              <c:y val="0.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8312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Woninginbraken</a:t>
            </a:r>
          </a:p>
          <a:p>
            <a:pPr>
              <a:defRPr sz="1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 -  2013 tot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2017   </a:t>
            </a:r>
          </a:p>
          <a:p>
            <a:pPr>
              <a:defRPr sz="1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1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10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1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10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2017826491906636"/>
          <c:y val="3.59627152249962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01983663943991"/>
          <c:y val="0.34353760127810118"/>
          <c:w val="0.86203114705641437"/>
          <c:h val="0.5381079538970672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dft_won!$D$2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1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dft_won!$A$13:$A$17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dft_won!$D$13:$D$17</c:f>
              <c:numCache>
                <c:formatCode>General</c:formatCode>
                <c:ptCount val="5"/>
                <c:pt idx="0">
                  <c:v>8644</c:v>
                </c:pt>
                <c:pt idx="1">
                  <c:v>8300</c:v>
                </c:pt>
                <c:pt idx="2">
                  <c:v>8137</c:v>
                </c:pt>
                <c:pt idx="3">
                  <c:v>6509</c:v>
                </c:pt>
                <c:pt idx="4">
                  <c:v>5173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99040"/>
        <c:axId val="112601728"/>
      </c:barChart>
      <c:catAx>
        <c:axId val="11259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11260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601728"/>
        <c:scaling>
          <c:orientation val="minMax"/>
          <c:max val="90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5.8342533829751613E-3"/>
              <c:y val="0.425004577916132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112599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Woninginbraken:  poging - voltooid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-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2013 tot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2017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0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00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</a:t>
            </a:r>
            <a:r>
              <a:rPr lang="nl-BE" sz="10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ANG </a:t>
            </a:r>
            <a:r>
              <a:rPr lang="nl-BE" sz="100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3 april </a:t>
            </a:r>
            <a:r>
              <a:rPr lang="nl-BE" sz="10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2018 – CSD Leuven &amp; Halle-Vilvoorde</a:t>
            </a:r>
            <a:endParaRPr lang="nl-BE" sz="100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5709966502805933"/>
          <c:y val="1.49678623505395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19939577039275"/>
          <c:y val="0.32767270070622623"/>
          <c:w val="0.82175226586102723"/>
          <c:h val="0.545260058987471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dft_won!$AE$7</c:f>
              <c:strCache>
                <c:ptCount val="1"/>
                <c:pt idx="0">
                  <c:v>voltooid</c:v>
                </c:pt>
              </c:strCache>
            </c:strRef>
          </c:tx>
          <c:spPr>
            <a:solidFill>
              <a:srgbClr val="3333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dft_won!$AJ$2:$AN$2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dft_won!$AJ$7:$AN$7</c:f>
              <c:numCache>
                <c:formatCode>###0.0</c:formatCode>
                <c:ptCount val="5"/>
                <c:pt idx="0">
                  <c:v>62.725590004627485</c:v>
                </c:pt>
                <c:pt idx="1">
                  <c:v>64.807228915662648</c:v>
                </c:pt>
                <c:pt idx="2">
                  <c:v>64.974806439719799</c:v>
                </c:pt>
                <c:pt idx="3">
                  <c:v>62.820709786449534</c:v>
                </c:pt>
                <c:pt idx="4">
                  <c:v>62.362265609897548</c:v>
                </c:pt>
              </c:numCache>
            </c:numRef>
          </c:val>
        </c:ser>
        <c:ser>
          <c:idx val="1"/>
          <c:order val="1"/>
          <c:tx>
            <c:strRef>
              <c:f>dft_won!$AE$8</c:f>
              <c:strCache>
                <c:ptCount val="1"/>
                <c:pt idx="0">
                  <c:v>poging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dft_won!$AJ$2:$AN$2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dft_won!$AJ$8:$AN$8</c:f>
              <c:numCache>
                <c:formatCode>###0.0</c:formatCode>
                <c:ptCount val="5"/>
                <c:pt idx="0">
                  <c:v>37.274409995372515</c:v>
                </c:pt>
                <c:pt idx="1">
                  <c:v>35.192771084337352</c:v>
                </c:pt>
                <c:pt idx="2">
                  <c:v>35.025193560280201</c:v>
                </c:pt>
                <c:pt idx="3">
                  <c:v>37.179290213550466</c:v>
                </c:pt>
                <c:pt idx="4">
                  <c:v>37.637734390102452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6745984"/>
        <c:axId val="36753408"/>
      </c:barChart>
      <c:catAx>
        <c:axId val="3674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6753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753408"/>
        <c:scaling>
          <c:orientation val="minMax"/>
          <c:max val="100"/>
        </c:scaling>
        <c:delete val="0"/>
        <c:axPos val="l"/>
        <c:minorGridlines>
          <c:spPr>
            <a:ln>
              <a:solidFill>
                <a:schemeClr val="bg1">
                  <a:lumMod val="95000"/>
                </a:scheme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percentages</a:t>
                </a:r>
              </a:p>
            </c:rich>
          </c:tx>
          <c:layout>
            <c:manualLayout>
              <c:xMode val="edge"/>
              <c:yMode val="edge"/>
              <c:x val="1.9637476254694683E-2"/>
              <c:y val="0.40806089238845145"/>
            </c:manualLayout>
          </c:layout>
          <c:overlay val="0"/>
          <c:spPr>
            <a:noFill/>
            <a:ln w="25400">
              <a:noFill/>
            </a:ln>
          </c:spPr>
        </c:title>
        <c:numFmt formatCode="###0.0" sourceLinked="1"/>
        <c:majorTickMark val="out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6745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7260066959796136"/>
          <c:y val="0.22676047878262157"/>
          <c:w val="0.47734139586142893"/>
          <c:h val="5.941977252843394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Inbraken in handelszaken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- 2013 tot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2017   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2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20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20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20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9648363686228179"/>
          <c:y val="2.793760686162967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17177460956383"/>
          <c:y val="0.33610577264120572"/>
          <c:w val="0.85856526347668083"/>
          <c:h val="0.5329179694534025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dft_handelszaken!$D$2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dft_handelszaken!$A$13:$A$17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dft_handelszaken!$D$13:$D$17</c:f>
              <c:numCache>
                <c:formatCode>General</c:formatCode>
                <c:ptCount val="5"/>
                <c:pt idx="0">
                  <c:v>1480</c:v>
                </c:pt>
                <c:pt idx="1">
                  <c:v>1407</c:v>
                </c:pt>
                <c:pt idx="2">
                  <c:v>1168</c:v>
                </c:pt>
                <c:pt idx="3">
                  <c:v>870</c:v>
                </c:pt>
                <c:pt idx="4">
                  <c:v>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39660160"/>
        <c:axId val="39777408"/>
      </c:barChart>
      <c:catAx>
        <c:axId val="396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9777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77408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5.5369865171223109E-3"/>
              <c:y val="0.456173285415424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9660160"/>
        <c:crosses val="autoZero"/>
        <c:crossBetween val="between"/>
        <c:majorUnit val="250"/>
        <c:min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Diefstal van voertuigen (incl. moto's)</a:t>
            </a:r>
          </a:p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-  2003 tot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2017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 </a:t>
            </a:r>
          </a:p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07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075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07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075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1814754732520555"/>
          <c:y val="4.4849722539811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153268772437928"/>
          <c:y val="0.36551820677587715"/>
          <c:w val="0.88007759374905725"/>
          <c:h val="0.4819933025613177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dft_VAN_vtg!$D$4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3"/>
              <c:layout>
                <c:manualLayout>
                  <c:x val="3.0651340996168583E-3"/>
                  <c:y val="-2.7586206896551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12700" cmpd="sng">
                <a:gradFill>
                  <a:gsLst>
                    <a:gs pos="62000">
                      <a:schemeClr val="accent6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trendlineType val="linear"/>
            <c:dispRSqr val="0"/>
            <c:dispEq val="0"/>
          </c:trendline>
          <c:cat>
            <c:numRef>
              <c:f>dft_VAN_vtg!$A$5:$A$19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dft_VAN_vtg!$D$5:$D$19</c:f>
              <c:numCache>
                <c:formatCode>General</c:formatCode>
                <c:ptCount val="15"/>
                <c:pt idx="0">
                  <c:v>1842</c:v>
                </c:pt>
                <c:pt idx="1">
                  <c:v>1287</c:v>
                </c:pt>
                <c:pt idx="2">
                  <c:v>1141</c:v>
                </c:pt>
                <c:pt idx="3">
                  <c:v>1324</c:v>
                </c:pt>
                <c:pt idx="4">
                  <c:v>1292</c:v>
                </c:pt>
                <c:pt idx="5">
                  <c:v>1123</c:v>
                </c:pt>
                <c:pt idx="6">
                  <c:v>1190</c:v>
                </c:pt>
                <c:pt idx="7">
                  <c:v>1035</c:v>
                </c:pt>
                <c:pt idx="8">
                  <c:v>999</c:v>
                </c:pt>
                <c:pt idx="9">
                  <c:v>970</c:v>
                </c:pt>
                <c:pt idx="10">
                  <c:v>901</c:v>
                </c:pt>
                <c:pt idx="11">
                  <c:v>932</c:v>
                </c:pt>
                <c:pt idx="12">
                  <c:v>914</c:v>
                </c:pt>
                <c:pt idx="13">
                  <c:v>808</c:v>
                </c:pt>
                <c:pt idx="14">
                  <c:v>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759424"/>
        <c:axId val="35077504"/>
      </c:barChart>
      <c:catAx>
        <c:axId val="3475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5077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77504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3.5393879466456397E-3"/>
              <c:y val="0.516202807166353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4759424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Diefstal van voertuigen (incl. moto's)</a:t>
            </a:r>
          </a:p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-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2013 tot 2017    </a:t>
            </a:r>
            <a:endParaRPr lang="nl-BE" sz="2000" b="1" i="0" u="none" strike="noStrike" baseline="0" dirty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defRPr sz="16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07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075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07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075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8658144041319033"/>
          <c:y val="3.92838482196685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314057838442179E-2"/>
          <c:y val="0.33485888634630051"/>
          <c:w val="0.88467529489848251"/>
          <c:h val="0.5118230358504958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dft_VAN_vtg!$D$4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dft_VAN_vtg!$A$15:$A$19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dft_VAN_vtg!$D$15:$D$19</c:f>
              <c:numCache>
                <c:formatCode>General</c:formatCode>
                <c:ptCount val="5"/>
                <c:pt idx="0">
                  <c:v>901</c:v>
                </c:pt>
                <c:pt idx="1">
                  <c:v>932</c:v>
                </c:pt>
                <c:pt idx="2">
                  <c:v>914</c:v>
                </c:pt>
                <c:pt idx="3">
                  <c:v>808</c:v>
                </c:pt>
                <c:pt idx="4">
                  <c:v>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568896"/>
        <c:axId val="37570432"/>
      </c:barChart>
      <c:catAx>
        <c:axId val="3756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7570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570432"/>
        <c:scaling>
          <c:orientation val="minMax"/>
          <c:max val="15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0"/>
              <c:y val="0.524837323811051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7568896"/>
        <c:crosses val="autoZero"/>
        <c:crossBetween val="between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Diefstallen uit of aan voertuigen</a:t>
            </a:r>
          </a:p>
          <a:p>
            <a:pPr>
              <a:defRPr sz="17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– 2013 tot 2017  </a:t>
            </a:r>
            <a:endParaRPr lang="nl-BE" sz="2000" b="1" i="0" u="none" strike="noStrike" baseline="0" dirty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defRPr sz="17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17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175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 zonder nationale </a:t>
            </a:r>
            <a:r>
              <a:rPr lang="nl-BE" sz="1175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175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12007253527871119"/>
          <c:y val="3.356322703098867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45953150840471"/>
          <c:y val="0.33615863695004228"/>
          <c:w val="0.8286319845464184"/>
          <c:h val="0.5310738911873303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dft_UIT_vtg!$D$4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dft_UIT_vtg!$A$15:$A$19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dft_UIT_vtg!$D$15:$D$19</c:f>
              <c:numCache>
                <c:formatCode>General</c:formatCode>
                <c:ptCount val="5"/>
                <c:pt idx="0">
                  <c:v>4520</c:v>
                </c:pt>
                <c:pt idx="1">
                  <c:v>4796</c:v>
                </c:pt>
                <c:pt idx="2">
                  <c:v>3283</c:v>
                </c:pt>
                <c:pt idx="3">
                  <c:v>3211</c:v>
                </c:pt>
                <c:pt idx="4">
                  <c:v>2925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35977856"/>
        <c:axId val="36754560"/>
      </c:barChart>
      <c:catAx>
        <c:axId val="3597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675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754560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9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5.2246603970741903E-3"/>
              <c:y val="0.4131360380799857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5977856"/>
        <c:crosses val="autoZero"/>
        <c:crossBetween val="between"/>
        <c:majorUnit val="1000"/>
        <c:minorUnit val="4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Gauwdiefstal (zakkenrollerij)</a:t>
            </a:r>
          </a:p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20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Provincie Vlaams-Brabant </a:t>
            </a:r>
            <a:r>
              <a:rPr lang="nl-BE" sz="2000" b="1" i="0" u="none" strike="noStrike" baseline="0" dirty="0" smtClean="0">
                <a:solidFill>
                  <a:srgbClr val="000000"/>
                </a:solidFill>
                <a:latin typeface="+mn-lt"/>
                <a:cs typeface="Arial"/>
              </a:rPr>
              <a:t> -  2013 tot 2017    </a:t>
            </a:r>
            <a:endParaRPr lang="nl-BE" sz="2000" b="1" i="0" u="none" strike="noStrike" baseline="0" dirty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defRPr sz="1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nl-BE" sz="105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Bron</a:t>
            </a:r>
            <a:r>
              <a:rPr lang="nl-BE" sz="1050" b="0" i="1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:  ANG 3 april 2018, zonder nationale </a:t>
            </a:r>
            <a:r>
              <a:rPr lang="nl-BE" sz="1050" b="0" i="1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luchthaven – CSD Leuven &amp; Halle-Vilvoorde</a:t>
            </a:r>
            <a:endParaRPr lang="nl-BE" sz="1050" b="0" i="1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0833231733136792"/>
          <c:y val="4.184383451080942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552147239263804"/>
          <c:y val="0.35680849752935812"/>
          <c:w val="0.86339468302658484"/>
          <c:h val="0.5303777652793401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Gauwdiefstal!$D$2</c:f>
              <c:strCache>
                <c:ptCount val="1"/>
                <c:pt idx="0">
                  <c:v>Provincie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Gauwdiefstal!$A$9:$A$13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Gauwdiefstal!$D$9:$D$13</c:f>
              <c:numCache>
                <c:formatCode>General</c:formatCode>
                <c:ptCount val="5"/>
                <c:pt idx="0">
                  <c:v>3240</c:v>
                </c:pt>
                <c:pt idx="1">
                  <c:v>2316</c:v>
                </c:pt>
                <c:pt idx="2">
                  <c:v>1640</c:v>
                </c:pt>
                <c:pt idx="3">
                  <c:v>1439</c:v>
                </c:pt>
                <c:pt idx="4">
                  <c:v>1234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38387072"/>
        <c:axId val="38414208"/>
      </c:barChart>
      <c:catAx>
        <c:axId val="3838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8414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414208"/>
        <c:scaling>
          <c:orientation val="minMax"/>
          <c:max val="3500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 sz="1000"/>
                  <a:t>Absoluut  aantal</a:t>
                </a:r>
              </a:p>
            </c:rich>
          </c:tx>
          <c:layout>
            <c:manualLayout>
              <c:xMode val="edge"/>
              <c:yMode val="edge"/>
              <c:x val="6.1349693251533744E-3"/>
              <c:y val="0.3638505343082115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8387072"/>
        <c:crosses val="autoZero"/>
        <c:crossBetween val="between"/>
        <c:majorUnit val="500"/>
        <c:minorUnit val="4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BE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0.83357</cdr:x>
      <cdr:y>0.64886</cdr:y>
    </cdr:from>
    <cdr:to>
      <cdr:x>0.97557</cdr:x>
      <cdr:y>0.77992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5486401" y="2858436"/>
          <a:ext cx="934590" cy="57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l-BE" sz="9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D9CD-BCA6-41BB-A768-1054F3215EE0}" type="datetimeFigureOut">
              <a:rPr lang="nl-BE" smtClean="0"/>
              <a:t>29/05/2018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2CF00-7A71-49A5-BD94-0426D50CF07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136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94BB7-FF2E-4852-B080-778C41EC06D2}" type="datetimeFigureOut">
              <a:rPr lang="nl-BE" smtClean="0"/>
              <a:t>29/05/2018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0B4AB-FB7E-4055-A8D0-E3AC58A60D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000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58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0954" y="3393348"/>
            <a:ext cx="7772400" cy="638825"/>
          </a:xfrm>
        </p:spPr>
        <p:txBody>
          <a:bodyPr wrap="square" anchor="t">
            <a:normAutofit/>
          </a:bodyPr>
          <a:lstStyle>
            <a:lvl1pPr algn="l">
              <a:lnSpc>
                <a:spcPts val="3400"/>
              </a:lnSpc>
              <a:defRPr sz="4000" b="1" kern="1200" cap="none" baseline="0"/>
            </a:lvl1pPr>
          </a:lstStyle>
          <a:p>
            <a:r>
              <a:rPr lang="nl-NL" dirty="0" smtClean="0"/>
              <a:t>Hier komt de titel van </a:t>
            </a:r>
            <a:br>
              <a:rPr lang="nl-NL" dirty="0" smtClean="0"/>
            </a:br>
            <a:r>
              <a:rPr lang="nl-NL" dirty="0" smtClean="0"/>
              <a:t>de </a:t>
            </a:r>
            <a:r>
              <a:rPr lang="nl-NL" dirty="0" err="1" smtClean="0"/>
              <a:t>ppt</a:t>
            </a:r>
            <a:r>
              <a:rPr lang="nl-NL" dirty="0" smtClean="0"/>
              <a:t>. 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140954" y="4425771"/>
            <a:ext cx="7772400" cy="59595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Hier komt de ondertitel.</a:t>
            </a:r>
          </a:p>
        </p:txBody>
      </p:sp>
    </p:spTree>
    <p:extLst>
      <p:ext uri="{BB962C8B-B14F-4D97-AF65-F5344CB8AC3E}">
        <p14:creationId xmlns:p14="http://schemas.microsoft.com/office/powerpoint/2010/main" val="189180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11017"/>
            <a:ext cx="9301891" cy="69912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418911" y="3316231"/>
            <a:ext cx="6047756" cy="627808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Hoofdstuk 1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418911" y="3960115"/>
            <a:ext cx="6047756" cy="1191153"/>
          </a:xfrm>
        </p:spPr>
        <p:txBody>
          <a:bodyPr tIns="0" anchor="t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Subtitel.</a:t>
            </a:r>
          </a:p>
        </p:txBody>
      </p:sp>
    </p:spTree>
    <p:extLst>
      <p:ext uri="{BB962C8B-B14F-4D97-AF65-F5344CB8AC3E}">
        <p14:creationId xmlns:p14="http://schemas.microsoft.com/office/powerpoint/2010/main" val="412397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Titel van de </a:t>
            </a:r>
            <a:r>
              <a:rPr lang="nl-BE" dirty="0" err="1" smtClean="0"/>
              <a:t>Powerpoint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80541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19670" y="2027104"/>
            <a:ext cx="3420000" cy="3833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21147" y="2027104"/>
            <a:ext cx="3238959" cy="3833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Titel van de </a:t>
            </a:r>
            <a:r>
              <a:rPr lang="nl-BE" dirty="0" err="1" smtClean="0"/>
              <a:t>Powerpoint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48059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11017"/>
            <a:ext cx="9301891" cy="69912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24540" y="1894901"/>
            <a:ext cx="3226038" cy="760164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Afsluiting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924540" y="2826405"/>
            <a:ext cx="3226038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Provincie Vlaams-Brabant</a:t>
            </a:r>
          </a:p>
          <a:p>
            <a:r>
              <a:rPr lang="nl-NL" dirty="0" smtClean="0"/>
              <a:t>Provincieplein 1</a:t>
            </a:r>
          </a:p>
          <a:p>
            <a:r>
              <a:rPr lang="nl-NL" dirty="0" smtClean="0"/>
              <a:t>3010 Leuven</a:t>
            </a:r>
          </a:p>
          <a:p>
            <a:r>
              <a:rPr lang="nl-NL" dirty="0" smtClean="0"/>
              <a:t>016-22 22 22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520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326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951451" cy="580926"/>
          </a:xfrm>
          <a:prstGeom prst="rect">
            <a:avLst/>
          </a:prstGeom>
        </p:spPr>
        <p:txBody>
          <a:bodyPr vert="horz" wrap="square" lIns="0" tIns="0" rIns="91440" bIns="45720" rtlCol="0" anchor="t" anchorCtr="0">
            <a:normAutofit/>
          </a:bodyPr>
          <a:lstStyle/>
          <a:p>
            <a:r>
              <a:rPr lang="nl-NL" dirty="0" smtClean="0"/>
              <a:t>Hoofdtitel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19672" y="2038119"/>
            <a:ext cx="6951451" cy="376714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65164" y="6071262"/>
            <a:ext cx="5733939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BE" dirty="0" smtClean="0"/>
              <a:t>Titel van de </a:t>
            </a:r>
            <a:r>
              <a:rPr lang="nl-BE" dirty="0" err="1" smtClean="0"/>
              <a:t>Powerpoint</a:t>
            </a:r>
            <a:r>
              <a:rPr lang="nl-BE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116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1" r:id="rId2"/>
    <p:sldLayoutId id="2147483650" r:id="rId3"/>
    <p:sldLayoutId id="2147483652" r:id="rId4"/>
    <p:sldLayoutId id="214748364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1" kern="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sz="2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Hoe veilig is Vlaams-Brabant?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Times New Roman"/>
                <a:ea typeface="Calibri"/>
              </a:rPr>
              <a:t>Daling van </a:t>
            </a:r>
            <a:r>
              <a:rPr lang="nl-BE" dirty="0" smtClean="0">
                <a:latin typeface="Times New Roman"/>
                <a:ea typeface="Calibri"/>
              </a:rPr>
              <a:t>criminaliteit </a:t>
            </a:r>
            <a:r>
              <a:rPr lang="nl-BE" dirty="0">
                <a:latin typeface="Times New Roman"/>
                <a:ea typeface="Calibri"/>
              </a:rPr>
              <a:t>en </a:t>
            </a:r>
            <a:r>
              <a:rPr lang="nl-BE" dirty="0" smtClean="0">
                <a:latin typeface="Times New Roman"/>
                <a:ea typeface="Calibri"/>
              </a:rPr>
              <a:t>verkeersongevallen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89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Forse daling gauwdiefstal met 62%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096300"/>
              </p:ext>
            </p:extLst>
          </p:nvPr>
        </p:nvGraphicFramePr>
        <p:xfrm>
          <a:off x="942976" y="1657350"/>
          <a:ext cx="7627938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3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Diefstal met geweld daalt met 30%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283214"/>
              </p:ext>
            </p:extLst>
          </p:nvPr>
        </p:nvGraphicFramePr>
        <p:xfrm>
          <a:off x="828676" y="1643063"/>
          <a:ext cx="7742238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850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Meer vaststellingen drugsdelicten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344328"/>
              </p:ext>
            </p:extLst>
          </p:nvPr>
        </p:nvGraphicFramePr>
        <p:xfrm>
          <a:off x="957264" y="1843088"/>
          <a:ext cx="761365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964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Intrafamiliaal geweld licht afgenomen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100638"/>
              </p:ext>
            </p:extLst>
          </p:nvPr>
        </p:nvGraphicFramePr>
        <p:xfrm>
          <a:off x="885826" y="1700213"/>
          <a:ext cx="7685088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851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Dalende trend aantal VKOLL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655540"/>
              </p:ext>
            </p:extLst>
          </p:nvPr>
        </p:nvGraphicFramePr>
        <p:xfrm>
          <a:off x="700088" y="1628775"/>
          <a:ext cx="7870825" cy="4176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180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Minder verkeersdoden sinds 2013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374756"/>
              </p:ext>
            </p:extLst>
          </p:nvPr>
        </p:nvGraphicFramePr>
        <p:xfrm>
          <a:off x="800100" y="1714500"/>
          <a:ext cx="7770813" cy="409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6750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laagst aantal in 2017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220793"/>
              </p:ext>
            </p:extLst>
          </p:nvPr>
        </p:nvGraphicFramePr>
        <p:xfrm>
          <a:off x="742950" y="1671638"/>
          <a:ext cx="7827963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544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Daling over de laatste vijf jaar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292382"/>
              </p:ext>
            </p:extLst>
          </p:nvPr>
        </p:nvGraphicFramePr>
        <p:xfrm>
          <a:off x="885826" y="1543050"/>
          <a:ext cx="7685088" cy="426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337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Dalende trend vanaf 2013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35009"/>
              </p:ext>
            </p:extLst>
          </p:nvPr>
        </p:nvGraphicFramePr>
        <p:xfrm>
          <a:off x="700088" y="1571625"/>
          <a:ext cx="7870825" cy="423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4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Aantal woningbraken daalt met 40%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24473"/>
              </p:ext>
            </p:extLst>
          </p:nvPr>
        </p:nvGraphicFramePr>
        <p:xfrm>
          <a:off x="642938" y="1417638"/>
          <a:ext cx="7927976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33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Preventie voorkomt slachtofferschap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705447"/>
              </p:ext>
            </p:extLst>
          </p:nvPr>
        </p:nvGraphicFramePr>
        <p:xfrm>
          <a:off x="814388" y="1571625"/>
          <a:ext cx="7756525" cy="423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671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7095703" cy="580926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Minder inbraak in handelszaken: -34,7%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315263"/>
              </p:ext>
            </p:extLst>
          </p:nvPr>
        </p:nvGraphicFramePr>
        <p:xfrm>
          <a:off x="942976" y="1571625"/>
          <a:ext cx="7627938" cy="423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27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Diefstal van voertuigen: dalende trend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678973"/>
              </p:ext>
            </p:extLst>
          </p:nvPr>
        </p:nvGraphicFramePr>
        <p:xfrm>
          <a:off x="557214" y="1600200"/>
          <a:ext cx="8013700" cy="420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05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7181428" cy="580926"/>
          </a:xfrm>
        </p:spPr>
        <p:txBody>
          <a:bodyPr>
            <a:noAutofit/>
          </a:bodyPr>
          <a:lstStyle/>
          <a:p>
            <a:r>
              <a:rPr lang="nl-BE" sz="2800" dirty="0" smtClean="0"/>
              <a:t>Stabiel sinds 2013</a:t>
            </a:r>
            <a:endParaRPr lang="nl-BE" sz="28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400265"/>
              </p:ext>
            </p:extLst>
          </p:nvPr>
        </p:nvGraphicFramePr>
        <p:xfrm>
          <a:off x="571710" y="1700213"/>
          <a:ext cx="7999413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30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6" y="836712"/>
            <a:ext cx="7258049" cy="580926"/>
          </a:xfrm>
        </p:spPr>
        <p:txBody>
          <a:bodyPr>
            <a:noAutofit/>
          </a:bodyPr>
          <a:lstStyle/>
          <a:p>
            <a:r>
              <a:rPr lang="nl-BE" sz="2800" dirty="0" smtClean="0"/>
              <a:t>43,5% minder diefstallen uit/aan voertuig</a:t>
            </a:r>
            <a:endParaRPr lang="nl-BE" sz="2800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287037"/>
              </p:ext>
            </p:extLst>
          </p:nvPr>
        </p:nvGraphicFramePr>
        <p:xfrm>
          <a:off x="757238" y="1928813"/>
          <a:ext cx="7685088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633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presentatie</Template>
  <TotalTime>314</TotalTime>
  <Words>471</Words>
  <Application>Microsoft Office PowerPoint</Application>
  <PresentationFormat>Diavoorstelling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presentatie</vt:lpstr>
      <vt:lpstr>Hoe veilig is Vlaams-Brabant?</vt:lpstr>
      <vt:lpstr>Daling over de laatste vijf jaar</vt:lpstr>
      <vt:lpstr>Dalende trend vanaf 2013</vt:lpstr>
      <vt:lpstr>Aantal woningbraken daalt met 40%</vt:lpstr>
      <vt:lpstr>Preventie voorkomt slachtofferschap</vt:lpstr>
      <vt:lpstr>Minder inbraak in handelszaken: -34,7%</vt:lpstr>
      <vt:lpstr>Diefstal van voertuigen: dalende trend</vt:lpstr>
      <vt:lpstr>Stabiel sinds 2013</vt:lpstr>
      <vt:lpstr>43,5% minder diefstallen uit/aan voertuig</vt:lpstr>
      <vt:lpstr>Forse daling gauwdiefstal met 62%</vt:lpstr>
      <vt:lpstr>Diefstal met geweld daalt met 30%</vt:lpstr>
      <vt:lpstr>Meer vaststellingen drugsdelicten</vt:lpstr>
      <vt:lpstr>Intrafamiliaal geweld licht afgenomen</vt:lpstr>
      <vt:lpstr>Dalende trend aantal VKOLL</vt:lpstr>
      <vt:lpstr>Minder verkeersdoden sinds 2013</vt:lpstr>
      <vt:lpstr>Het laagst aantal in 2017</vt:lpstr>
    </vt:vector>
  </TitlesOfParts>
  <Company>Provinciebestuur Vlaams-Brabant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veilig is Vlaams-Brabant?</dc:title>
  <dc:creator>Kaat Boon</dc:creator>
  <cp:lastModifiedBy>Kaat Boon</cp:lastModifiedBy>
  <cp:revision>27</cp:revision>
  <cp:lastPrinted>2018-05-29T12:46:58Z</cp:lastPrinted>
  <dcterms:created xsi:type="dcterms:W3CDTF">2018-05-29T08:32:12Z</dcterms:created>
  <dcterms:modified xsi:type="dcterms:W3CDTF">2018-05-29T13:46:32Z</dcterms:modified>
</cp:coreProperties>
</file>